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b5cd2e631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b5cd2e631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5cd2e631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5cd2e631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5cd2e631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5cd2e631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b5cd2e6316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b5cd2e6316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5cd2e631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5cd2e631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b5cd2e6316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b5cd2e6316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5cd2e631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5cd2e631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5cd2e631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5cd2e631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b5cd2e631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b5cd2e631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b5cd2e631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b5cd2e631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b5cd2e631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b5cd2e631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b5cd2e631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b5cd2e631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b5cd2e631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b5cd2e631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5cd2e631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5cd2e631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5cd2e631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b5cd2e631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b5cd2e631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b5cd2e631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5cd2e631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b5cd2e631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5cd2e631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5cd2e631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b5cd2e631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b5cd2e631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b5cd2e631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b5cd2e631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b5cd2e631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b5cd2e631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b5cd2e63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b5cd2e63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b5cd2e631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b5cd2e631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b5cd2e631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b5cd2e631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b5cd2e6316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b5cd2e6316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b5cd2e631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b5cd2e631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b5cd2e6316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b5cd2e631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5cd2e6316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5cd2e6316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b5cd2e631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b5cd2e631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b5cd2e6316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b5cd2e631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b5cd2e6316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b5cd2e6316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5cd2e631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5cd2e631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b5cd2e63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b5cd2e63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b5cd2e6316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b5cd2e6316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b5cd2e6316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b5cd2e6316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5cd2e6316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5cd2e6316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b5cd2e6316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b5cd2e6316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5cd2e631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5cd2e631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5cd2e631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5cd2e631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5cd2e631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5cd2e631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b5cd2e6316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b5cd2e6316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5cd2e6316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b5cd2e6316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b5cd2e6316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b5cd2e6316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b5cd2e631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b5cd2e631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b5cd2e6316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b5cd2e6316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b5cd2e6316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b5cd2e6316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b5cd2e6316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b5cd2e6316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b5cd2e6316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b5cd2e6316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b5cd2e6316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b5cd2e6316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5cd2e6316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5cd2e6316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b5cd2e6316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b5cd2e6316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b5cd2e6316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b5cd2e6316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b5cd2e6316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b5cd2e6316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b5cd2e6316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b5cd2e6316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b5cd2e631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b5cd2e631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5cd2e631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5cd2e631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b5cd2e631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b5cd2e631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b5cd2e6316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b5cd2e6316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500"/>
              <a:t> 9.2  Histogram features</a:t>
            </a:r>
            <a:endParaRPr sz="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This is because the number 3 is closer to number 2 than it is to number 1 on the real axis. </a:t>
            </a:r>
            <a:endParaRPr/>
          </a:p>
          <a:p>
            <a:pPr indent="-342900" lvl="0" marL="457200" rtl="0" algn="l">
              <a:spcBef>
                <a:spcPts val="1000"/>
              </a:spcBef>
              <a:spcAft>
                <a:spcPts val="0"/>
              </a:spcAft>
              <a:buSzPts val="1800"/>
              <a:buChar char="●"/>
            </a:pPr>
            <a:r>
              <a:rPr lang="en"/>
              <a:t>One could argue that it is more appropriate to switch the numbers used to represent categories B and AB so that AB now sits between (and hence equidistant from) A and B, as shown in the right panel of the figure below. </a:t>
            </a:r>
            <a:endParaRPr/>
          </a:p>
          <a:p>
            <a:pPr indent="-342900" lvl="0" marL="457200" rtl="0" algn="l">
              <a:spcBef>
                <a:spcPts val="1000"/>
              </a:spcBef>
              <a:spcAft>
                <a:spcPts val="0"/>
              </a:spcAft>
              <a:buSzPts val="1800"/>
              <a:buChar char="●"/>
            </a:pPr>
            <a:r>
              <a:rPr lang="en"/>
              <a:t>With this reassignment, blood type O still neighbors A but is now maximally away from B - an assumption that may or may not be true in reality.</a:t>
            </a:r>
            <a:endParaRPr/>
          </a:p>
          <a:p>
            <a:pPr indent="0" lvl="0" marL="0" rtl="0" algn="l">
              <a:spcBef>
                <a:spcPts val="10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crux of the matter here is that there is always a natural order to any set of numbers chosen on the real axis, and by using such numbers we inevitably make assumptions about similarity or dissimilarity of the existing categories in the data. </a:t>
            </a:r>
            <a:endParaRPr/>
          </a:p>
          <a:p>
            <a:pPr indent="-342900" lvl="0" marL="457200" rtl="0" algn="l">
              <a:spcBef>
                <a:spcPts val="1000"/>
              </a:spcBef>
              <a:spcAft>
                <a:spcPts val="0"/>
              </a:spcAft>
              <a:buSzPts val="1800"/>
              <a:buChar char="●"/>
            </a:pPr>
            <a:r>
              <a:rPr lang="en"/>
              <a:t>In most cases we want to avoid making such assumptions that fundamentally change the shape/geometry of the problem, especially when we lack the intuition/knowledge necessary for determining similarity between different categories.  </a:t>
            </a:r>
            <a:endParaRPr/>
          </a:p>
          <a:p>
            <a:pPr indent="0" lvl="0" marL="0" rtl="0" algn="l">
              <a:spcBef>
                <a:spcPts val="10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better way of encoding categorical features is to use a simple histogram whose bins are all categories  present in the categorical feature of interest (here, blood type). </a:t>
            </a:r>
            <a:endParaRPr/>
          </a:p>
          <a:p>
            <a:pPr indent="-342900" lvl="0" marL="457200" rtl="0" algn="l">
              <a:spcBef>
                <a:spcPts val="1000"/>
              </a:spcBef>
              <a:spcAft>
                <a:spcPts val="0"/>
              </a:spcAft>
              <a:buSzPts val="1800"/>
              <a:buChar char="●"/>
            </a:pPr>
            <a:r>
              <a:rPr lang="en"/>
              <a:t>Then, an individual with blood type O is no longer represented by a single number but by a four-binned histogram wherein the count associated with bin O is 1 while all the rest are set to zero. </a:t>
            </a:r>
            <a:endParaRPr/>
          </a:p>
          <a:p>
            <a:pPr indent="-342900" lvl="0" marL="457200" rtl="0" algn="l">
              <a:spcBef>
                <a:spcPts val="1000"/>
              </a:spcBef>
              <a:spcAft>
                <a:spcPts val="0"/>
              </a:spcAft>
              <a:buSzPts val="1800"/>
              <a:buChar char="●"/>
            </a:pPr>
            <a:r>
              <a:rPr lang="en"/>
              <a:t>Individuals with other blood types are represented similarly (see figure below).</a:t>
            </a:r>
            <a:endParaRPr/>
          </a:p>
          <a:p>
            <a:pPr indent="0" lvl="0" marL="0" rtl="0" algn="l">
              <a:spcBef>
                <a:spcPts val="10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5"/>
          <p:cNvPicPr preferRelativeResize="0"/>
          <p:nvPr/>
        </p:nvPicPr>
        <p:blipFill>
          <a:blip r:embed="rId3">
            <a:alphaModFix/>
          </a:blip>
          <a:stretch>
            <a:fillRect/>
          </a:stretch>
        </p:blipFill>
        <p:spPr>
          <a:xfrm>
            <a:off x="152400" y="1419738"/>
            <a:ext cx="8839199" cy="230401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way, all blood type representations (each a four dimensional vector with a single one and three zeros) are equidistant from one another. </a:t>
            </a:r>
            <a:endParaRPr/>
          </a:p>
          <a:p>
            <a:pPr indent="0" lvl="0" marL="0" rtl="0" algn="l">
              <a:spcBef>
                <a:spcPts val="1200"/>
              </a:spcBef>
              <a:spcAft>
                <a:spcPts val="0"/>
              </a:spcAft>
              <a:buClr>
                <a:schemeClr val="dk1"/>
              </a:buClr>
              <a:buSzPts val="1100"/>
              <a:buFont typeface="Arial"/>
              <a:buNone/>
            </a:pPr>
            <a:r>
              <a:rPr lang="en"/>
              <a:t>This method of encoding categorical features, sometimes referred to as one-hot encoding, can also be thought of as replacing the original blood type feature with four new 'dummy' features that take on binary values:</a:t>
            </a:r>
            <a:endParaRPr/>
          </a:p>
          <a:p>
            <a:pPr indent="0" lvl="0" marL="0" rtl="0" algn="l">
              <a:spcBef>
                <a:spcPts val="1200"/>
              </a:spcBef>
              <a:spcAft>
                <a:spcPts val="0"/>
              </a:spcAft>
              <a:buClr>
                <a:schemeClr val="dk1"/>
              </a:buClr>
              <a:buSzPts val="1100"/>
              <a:buFont typeface="Arial"/>
              <a:buNone/>
            </a:pPr>
            <a:r>
              <a:rPr lang="en"/>
              <a:t>Is blood type </a:t>
            </a:r>
            <a:r>
              <a:rPr b="1" lang="en"/>
              <a:t>O</a:t>
            </a:r>
            <a:r>
              <a:rPr lang="en"/>
              <a:t>? 1 if yes; 0 if no</a:t>
            </a:r>
            <a:endParaRPr/>
          </a:p>
          <a:p>
            <a:pPr indent="0" lvl="0" marL="0" rtl="0" algn="l">
              <a:spcBef>
                <a:spcPts val="1200"/>
              </a:spcBef>
              <a:spcAft>
                <a:spcPts val="0"/>
              </a:spcAft>
              <a:buNone/>
            </a:pPr>
            <a:r>
              <a:rPr lang="en"/>
              <a:t>Is blood type </a:t>
            </a:r>
            <a:r>
              <a:rPr b="1" lang="en"/>
              <a:t>A</a:t>
            </a:r>
            <a:r>
              <a:rPr lang="en"/>
              <a:t>? 1 if yes; 0 if no</a:t>
            </a:r>
            <a:endParaRPr/>
          </a:p>
          <a:p>
            <a:pPr indent="0" lvl="0" marL="0" rtl="0" algn="l">
              <a:spcBef>
                <a:spcPts val="1200"/>
              </a:spcBef>
              <a:spcAft>
                <a:spcPts val="0"/>
              </a:spcAft>
              <a:buClr>
                <a:schemeClr val="dk1"/>
              </a:buClr>
              <a:buSzPts val="1100"/>
              <a:buFont typeface="Arial"/>
              <a:buNone/>
            </a:pPr>
            <a:r>
              <a:rPr lang="en"/>
              <a:t>Is blood type </a:t>
            </a:r>
            <a:r>
              <a:rPr b="1" lang="en"/>
              <a:t>B</a:t>
            </a:r>
            <a:r>
              <a:rPr lang="en"/>
              <a:t>? 1 if yes; 0 if no</a:t>
            </a:r>
            <a:endParaRPr/>
          </a:p>
          <a:p>
            <a:pPr indent="0" lvl="0" marL="0" rtl="0" algn="l">
              <a:spcBef>
                <a:spcPts val="1200"/>
              </a:spcBef>
              <a:spcAft>
                <a:spcPts val="0"/>
              </a:spcAft>
              <a:buClr>
                <a:schemeClr val="dk1"/>
              </a:buClr>
              <a:buSzPts val="1100"/>
              <a:buFont typeface="Arial"/>
              <a:buNone/>
            </a:pPr>
            <a:r>
              <a:rPr lang="en"/>
              <a:t>Is blood type </a:t>
            </a:r>
            <a:r>
              <a:rPr b="1" lang="en"/>
              <a:t>AB</a:t>
            </a:r>
            <a:r>
              <a:rPr lang="en"/>
              <a:t>? 1 if yes; 0 if no</a:t>
            </a:r>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500"/>
              <a:t>Histogram features for text data</a:t>
            </a:r>
            <a:endParaRPr sz="2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Many popular uses of machine learning, including sentiment analysis, spam detection, document categorization or clustering, and more, are based on text data (e.g., online news articles, emails, social-media updates, etc.). </a:t>
            </a:r>
            <a:endParaRPr/>
          </a:p>
          <a:p>
            <a:pPr indent="-342900" lvl="0" marL="457200" rtl="0" algn="l">
              <a:spcBef>
                <a:spcPts val="1000"/>
              </a:spcBef>
              <a:spcAft>
                <a:spcPts val="0"/>
              </a:spcAft>
              <a:buSzPts val="1800"/>
              <a:buChar char="●"/>
            </a:pPr>
            <a:r>
              <a:rPr lang="en"/>
              <a:t>However with text data, the initial input (i.e., the document itself) requires a significant amount of preprocessing and transformation prior to further feature design and supervised/unsupervised learning. </a:t>
            </a:r>
            <a:endParaRPr/>
          </a:p>
          <a:p>
            <a:pPr indent="0" lvl="0" marL="0" rtl="0" algn="l">
              <a:spcBef>
                <a:spcPts val="10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most basic yet widely used feature of a document for machine learning tasks is called a Bag of Words (BoW) histogram or feature vector. </a:t>
            </a:r>
            <a:endParaRPr/>
          </a:p>
          <a:p>
            <a:pPr indent="-342900" lvl="0" marL="457200" rtl="0" algn="l">
              <a:spcBef>
                <a:spcPts val="1000"/>
              </a:spcBef>
              <a:spcAft>
                <a:spcPts val="0"/>
              </a:spcAft>
              <a:buSzPts val="1800"/>
              <a:buChar char="●"/>
            </a:pPr>
            <a:r>
              <a:rPr lang="en"/>
              <a:t>Here we introduce the BoW histogram and discuss its strengths, weaknesses, and common extensions.</a:t>
            </a:r>
            <a:endParaRPr/>
          </a:p>
          <a:p>
            <a:pPr indent="0" lvl="0" marL="0" rtl="0" algn="l">
              <a:spcBef>
                <a:spcPts val="10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BoW feature vector of a document is a simple histogram count of the different words it contains with respect to a single corpus or collection of documents minus those non-distinctive words that do not characterize the document. </a:t>
            </a:r>
            <a:endParaRPr/>
          </a:p>
          <a:p>
            <a:pPr indent="-342900" lvl="0" marL="457200" rtl="0" algn="l">
              <a:spcBef>
                <a:spcPts val="1000"/>
              </a:spcBef>
              <a:spcAft>
                <a:spcPts val="0"/>
              </a:spcAft>
              <a:buSzPts val="1800"/>
              <a:buChar char="●"/>
            </a:pPr>
            <a:r>
              <a:rPr lang="en"/>
              <a:t>To illustrate this idea let us build a BoW representation for the following corpus of two simple documents each containing a single sentence. </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descr="\begin{equation}&#10;\begin{array}{c}&#10;1)\,\,\mbox{dogs are the best} \\&#10;\,\,2)\,\,\mbox{cats are the worst}&#10;\end{array}&#10;\label{eq:cat-dog}&#10;\end{equation}&#10;" id="140" name="Google Shape;140;p30" title="MathEquation,#000000"/>
          <p:cNvPicPr preferRelativeResize="0"/>
          <p:nvPr/>
        </p:nvPicPr>
        <p:blipFill>
          <a:blip r:embed="rId3">
            <a:alphaModFix/>
          </a:blip>
          <a:stretch>
            <a:fillRect/>
          </a:stretch>
        </p:blipFill>
        <p:spPr>
          <a:xfrm>
            <a:off x="3280050" y="3469450"/>
            <a:ext cx="2583900" cy="849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1"/>
          <p:cNvSpPr txBox="1"/>
          <p:nvPr>
            <p:ph idx="1" type="body"/>
          </p:nvPr>
        </p:nvSpPr>
        <p:spPr>
          <a:xfrm>
            <a:off x="263175" y="4974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 make the BoW representation of these documents we begin by parsing them, creating representative vectors (histograms)       and      which contain the number of times each word appears in each document.</a:t>
            </a:r>
            <a:endParaRPr/>
          </a:p>
          <a:p>
            <a:pPr indent="-342900" lvl="0" marL="457200" rtl="0" algn="l">
              <a:spcBef>
                <a:spcPts val="1000"/>
              </a:spcBef>
              <a:spcAft>
                <a:spcPts val="0"/>
              </a:spcAft>
              <a:buSzPts val="1800"/>
              <a:buChar char="●"/>
            </a:pPr>
            <a:r>
              <a:rPr lang="en"/>
              <a:t>For the two documents above these vectors take the form shown in Figure below.</a:t>
            </a:r>
            <a:endParaRPr/>
          </a:p>
          <a:p>
            <a:pPr indent="0" lvl="0" marL="0" rtl="0" algn="l">
              <a:spcBef>
                <a:spcPts val="1000"/>
              </a:spcBef>
              <a:spcAft>
                <a:spcPts val="1200"/>
              </a:spcAft>
              <a:buNone/>
            </a:pPr>
            <a:r>
              <a:t/>
            </a:r>
            <a:endParaRPr/>
          </a:p>
        </p:txBody>
      </p:sp>
      <p:pic>
        <p:nvPicPr>
          <p:cNvPr id="146" name="Google Shape;146;p31"/>
          <p:cNvPicPr preferRelativeResize="0"/>
          <p:nvPr/>
        </p:nvPicPr>
        <p:blipFill>
          <a:blip r:embed="rId3">
            <a:alphaModFix/>
          </a:blip>
          <a:stretch>
            <a:fillRect/>
          </a:stretch>
        </p:blipFill>
        <p:spPr>
          <a:xfrm>
            <a:off x="1160200" y="2490050"/>
            <a:ext cx="7116403" cy="2653450"/>
          </a:xfrm>
          <a:prstGeom prst="rect">
            <a:avLst/>
          </a:prstGeom>
          <a:noFill/>
          <a:ln>
            <a:noFill/>
          </a:ln>
        </p:spPr>
      </p:pic>
      <p:pic>
        <p:nvPicPr>
          <p:cNvPr descr="\mathbf{x}_{1}" id="147" name="Google Shape;147;p31" title="MathEquation,#000000"/>
          <p:cNvPicPr preferRelativeResize="0"/>
          <p:nvPr/>
        </p:nvPicPr>
        <p:blipFill>
          <a:blip r:embed="rId4">
            <a:alphaModFix/>
          </a:blip>
          <a:stretch>
            <a:fillRect/>
          </a:stretch>
        </p:blipFill>
        <p:spPr>
          <a:xfrm>
            <a:off x="5968400" y="934075"/>
            <a:ext cx="343244" cy="254001"/>
          </a:xfrm>
          <a:prstGeom prst="rect">
            <a:avLst/>
          </a:prstGeom>
          <a:noFill/>
          <a:ln>
            <a:noFill/>
          </a:ln>
        </p:spPr>
      </p:pic>
      <p:pic>
        <p:nvPicPr>
          <p:cNvPr descr="\mathbf{x}_{2}" id="148" name="Google Shape;148;p31" title="MathEquation,#000000"/>
          <p:cNvPicPr preferRelativeResize="0"/>
          <p:nvPr/>
        </p:nvPicPr>
        <p:blipFill>
          <a:blip r:embed="rId5">
            <a:alphaModFix/>
          </a:blip>
          <a:stretch>
            <a:fillRect/>
          </a:stretch>
        </p:blipFill>
        <p:spPr>
          <a:xfrm>
            <a:off x="6769050" y="934075"/>
            <a:ext cx="343244" cy="254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histogram is an extremely simple yet useful way of summarizing and representing the contents of an array of numbers as a vector, showing how many times each number appears in the array. </a:t>
            </a:r>
            <a:endParaRPr/>
          </a:p>
          <a:p>
            <a:pPr indent="-342900" lvl="0" marL="457200" rtl="0" algn="l">
              <a:spcBef>
                <a:spcPts val="1000"/>
              </a:spcBef>
              <a:spcAft>
                <a:spcPts val="0"/>
              </a:spcAft>
              <a:buSzPts val="1800"/>
              <a:buChar char="●"/>
            </a:pPr>
            <a:r>
              <a:rPr lang="en"/>
              <a:t>In this Section we see how this rather simple concept is at the core of designing features for special types of input data. </a:t>
            </a:r>
            <a:endParaRPr/>
          </a:p>
          <a:p>
            <a:pPr indent="-342900" lvl="0" marL="457200" rtl="0" algn="l">
              <a:spcBef>
                <a:spcPts val="1000"/>
              </a:spcBef>
              <a:spcAft>
                <a:spcPts val="1000"/>
              </a:spcAft>
              <a:buSzPts val="1800"/>
              <a:buChar char="●"/>
            </a:pPr>
            <a:r>
              <a:rPr lang="en"/>
              <a:t>Specifically we discuss how this simple concept can be used to design features for each of categorical, text, image, and audio data types.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Notice that in creating the BoW histograms uninformative words such as 'are' and 'the', typically referred to as stop words, are not included in the representation. </a:t>
            </a:r>
            <a:endParaRPr/>
          </a:p>
          <a:p>
            <a:pPr indent="-342900" lvl="0" marL="457200" rtl="0" algn="l">
              <a:spcBef>
                <a:spcPts val="1000"/>
              </a:spcBef>
              <a:spcAft>
                <a:spcPts val="0"/>
              </a:spcAft>
              <a:buSzPts val="1800"/>
              <a:buChar char="●"/>
            </a:pPr>
            <a:r>
              <a:rPr lang="en"/>
              <a:t>Further notice that we count the singular 'dog' and 'cat' in place of their plural which appeared in the original documents. </a:t>
            </a:r>
            <a:endParaRPr/>
          </a:p>
          <a:p>
            <a:pPr indent="0" lvl="0" marL="0" rtl="0" algn="l">
              <a:spcBef>
                <a:spcPts val="10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This preprocessing step is commonly called stemming, where related words with a common stem or root are reduced to and then represented by their common root.</a:t>
            </a:r>
            <a:endParaRPr/>
          </a:p>
          <a:p>
            <a:pPr indent="-342900" lvl="0" marL="457200" rtl="0" algn="l">
              <a:spcBef>
                <a:spcPts val="1000"/>
              </a:spcBef>
              <a:spcAft>
                <a:spcPts val="0"/>
              </a:spcAft>
              <a:buSzPts val="1800"/>
              <a:buChar char="●"/>
            </a:pPr>
            <a:r>
              <a:rPr lang="en"/>
              <a:t>For instance, the words 'learn', 'learning', 'learned', and 'learner', in the final BoW feature vector are all represented by and counted as 'learn'. Additionally, each BoW vector is normalized to have unit length. </a:t>
            </a:r>
            <a:endParaRPr/>
          </a:p>
          <a:p>
            <a:pPr indent="0" lvl="0" marL="0" rtl="0" algn="l">
              <a:spcBef>
                <a:spcPts val="10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Given that the BoW vector contains only non-negative entries and has unit length, the correlation between two BoW vectors        and         always ranges between 0 and 1, i.e.,  </a:t>
            </a:r>
            <a:endParaRPr/>
          </a:p>
          <a:p>
            <a:pPr indent="-342900" lvl="0" marL="457200" rtl="0" algn="l">
              <a:spcBef>
                <a:spcPts val="1000"/>
              </a:spcBef>
              <a:spcAft>
                <a:spcPts val="0"/>
              </a:spcAft>
              <a:buSzPts val="1800"/>
              <a:buChar char="●"/>
            </a:pPr>
            <a:r>
              <a:rPr lang="en"/>
              <a:t>When the correlation is zero (i.e., the vectors are perpendicular), as with the two vectors in Figure above, the two vectors are considered maximally different and will therefore (hopefully) belong to different classes. </a:t>
            </a:r>
            <a:endParaRPr/>
          </a:p>
          <a:p>
            <a:pPr indent="0" lvl="0" marL="0" rtl="0" algn="l">
              <a:spcBef>
                <a:spcPts val="1000"/>
              </a:spcBef>
              <a:spcAft>
                <a:spcPts val="1200"/>
              </a:spcAft>
              <a:buNone/>
            </a:pPr>
            <a:r>
              <a:t/>
            </a:r>
            <a:endParaRPr/>
          </a:p>
        </p:txBody>
      </p:sp>
      <p:pic>
        <p:nvPicPr>
          <p:cNvPr descr="\mathbf{x}_{1}" id="164" name="Google Shape;164;p34" title="MathEquation,#000000"/>
          <p:cNvPicPr preferRelativeResize="0"/>
          <p:nvPr/>
        </p:nvPicPr>
        <p:blipFill>
          <a:blip r:embed="rId3">
            <a:alphaModFix/>
          </a:blip>
          <a:stretch>
            <a:fillRect/>
          </a:stretch>
        </p:blipFill>
        <p:spPr>
          <a:xfrm>
            <a:off x="5871375" y="1601275"/>
            <a:ext cx="343244" cy="254001"/>
          </a:xfrm>
          <a:prstGeom prst="rect">
            <a:avLst/>
          </a:prstGeom>
          <a:noFill/>
          <a:ln>
            <a:noFill/>
          </a:ln>
        </p:spPr>
      </p:pic>
      <p:pic>
        <p:nvPicPr>
          <p:cNvPr descr="\mathbf{x}_{2}" id="165" name="Google Shape;165;p34" title="MathEquation,#000000"/>
          <p:cNvPicPr preferRelativeResize="0"/>
          <p:nvPr/>
        </p:nvPicPr>
        <p:blipFill>
          <a:blip r:embed="rId4">
            <a:alphaModFix/>
          </a:blip>
          <a:stretch>
            <a:fillRect/>
          </a:stretch>
        </p:blipFill>
        <p:spPr>
          <a:xfrm>
            <a:off x="6781175" y="1601275"/>
            <a:ext cx="343244" cy="254001"/>
          </a:xfrm>
          <a:prstGeom prst="rect">
            <a:avLst/>
          </a:prstGeom>
          <a:noFill/>
          <a:ln>
            <a:noFill/>
          </a:ln>
        </p:spPr>
      </p:pic>
      <p:pic>
        <p:nvPicPr>
          <p:cNvPr descr="0\leq\mathbf{x}_{1}^{T}\mathbf{x}_{2}^{\,}\leq1" id="166" name="Google Shape;166;p34" title="MathEquation,#000000"/>
          <p:cNvPicPr preferRelativeResize="0"/>
          <p:nvPr/>
        </p:nvPicPr>
        <p:blipFill>
          <a:blip r:embed="rId5">
            <a:alphaModFix/>
          </a:blip>
          <a:stretch>
            <a:fillRect/>
          </a:stretch>
        </p:blipFill>
        <p:spPr>
          <a:xfrm>
            <a:off x="3129775" y="1855275"/>
            <a:ext cx="1572300" cy="351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the instances shown in Figure above the fact that                      makes sense: the two documents are completely different, containing entirely different words and polar opposite sentiment. </a:t>
            </a:r>
            <a:endParaRPr/>
          </a:p>
          <a:p>
            <a:pPr indent="-342900" lvl="0" marL="457200" rtl="0" algn="l">
              <a:spcBef>
                <a:spcPts val="1000"/>
              </a:spcBef>
              <a:spcAft>
                <a:spcPts val="0"/>
              </a:spcAft>
              <a:buSzPts val="1800"/>
              <a:buChar char="●"/>
            </a:pPr>
            <a:r>
              <a:rPr lang="en"/>
              <a:t>On the other hand the higher the correlation between two vectors the more similar the documents are purported to be, with highly correlated documents (hopefully) belonging to the same class. </a:t>
            </a:r>
            <a:endParaRPr/>
          </a:p>
          <a:p>
            <a:pPr indent="-342900" lvl="0" marL="457200" rtl="0" algn="l">
              <a:spcBef>
                <a:spcPts val="1000"/>
              </a:spcBef>
              <a:spcAft>
                <a:spcPts val="0"/>
              </a:spcAft>
              <a:buSzPts val="1800"/>
              <a:buChar char="●"/>
            </a:pPr>
            <a:r>
              <a:rPr lang="en"/>
              <a:t>For example, the BoW vector of the document ``I love dogs`` would have positive correlation with       in Figure above. </a:t>
            </a:r>
            <a:endParaRPr/>
          </a:p>
          <a:p>
            <a:pPr indent="0" lvl="0" marL="0" rtl="0" algn="l">
              <a:spcBef>
                <a:spcPts val="1000"/>
              </a:spcBef>
              <a:spcAft>
                <a:spcPts val="1200"/>
              </a:spcAft>
              <a:buNone/>
            </a:pPr>
            <a:r>
              <a:t/>
            </a:r>
            <a:endParaRPr/>
          </a:p>
        </p:txBody>
      </p:sp>
      <p:pic>
        <p:nvPicPr>
          <p:cNvPr descr="\mathbf{x}_{1}^{T}\mathbf{x}_{2}=0&#10;" id="172" name="Google Shape;172;p35" title="MathEquation,#000000"/>
          <p:cNvPicPr preferRelativeResize="0"/>
          <p:nvPr/>
        </p:nvPicPr>
        <p:blipFill>
          <a:blip r:embed="rId3">
            <a:alphaModFix/>
          </a:blip>
          <a:stretch>
            <a:fillRect/>
          </a:stretch>
        </p:blipFill>
        <p:spPr>
          <a:xfrm>
            <a:off x="6198875" y="1152475"/>
            <a:ext cx="1152450" cy="373100"/>
          </a:xfrm>
          <a:prstGeom prst="rect">
            <a:avLst/>
          </a:prstGeom>
          <a:noFill/>
          <a:ln>
            <a:noFill/>
          </a:ln>
        </p:spPr>
      </p:pic>
      <p:pic>
        <p:nvPicPr>
          <p:cNvPr descr="\mathbf{x}_{1}" id="173" name="Google Shape;173;p35" title="MathEquation,#000000"/>
          <p:cNvPicPr preferRelativeResize="0"/>
          <p:nvPr/>
        </p:nvPicPr>
        <p:blipFill>
          <a:blip r:embed="rId4">
            <a:alphaModFix/>
          </a:blip>
          <a:stretch>
            <a:fillRect/>
          </a:stretch>
        </p:blipFill>
        <p:spPr>
          <a:xfrm>
            <a:off x="3287475" y="3724175"/>
            <a:ext cx="343244" cy="2540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However because the BoW vector is such a simple representation of a document, completely ignoring word order, punctuation, etc., it can only provide a gross summary of a document's contents and is thus not always distinguishing. </a:t>
            </a:r>
            <a:endParaRPr/>
          </a:p>
          <a:p>
            <a:pPr indent="-342900" lvl="0" marL="457200" rtl="0" algn="l">
              <a:spcBef>
                <a:spcPts val="1000"/>
              </a:spcBef>
              <a:spcAft>
                <a:spcPts val="0"/>
              </a:spcAft>
              <a:buSzPts val="1800"/>
              <a:buChar char="●"/>
            </a:pPr>
            <a:r>
              <a:rPr lang="en"/>
              <a:t>For example, the two documents ``dogs are better than cats`` and ``cats are better than dogs`` would be considered the same document using BoW representation, even though they imply completely opposite relations. </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Nonetheless the gross summary provided by BoW can be distinctive enough for many applications. Additionally, while more complex representations of documents (capturing word order, parts of speech, etc.,) may be employed they can often be unwieldly.</a:t>
            </a:r>
            <a:endParaRPr/>
          </a:p>
          <a:p>
            <a:pPr indent="0" lvl="0" marL="0" rtl="0" algn="l">
              <a:spcBef>
                <a:spcPts val="120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500"/>
              <a:t>Example: Sentiment analysis</a:t>
            </a:r>
            <a:endParaRPr sz="25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Determining the aggregated feelings of a large base of customers, using text-based content like product reviews, tweets, and comments, is commonly referred to as sentiment analysis (as first discussed in Chapter 1). </a:t>
            </a:r>
            <a:endParaRPr/>
          </a:p>
          <a:p>
            <a:pPr indent="-342900" lvl="0" marL="457200" rtl="0" algn="l">
              <a:spcBef>
                <a:spcPts val="1000"/>
              </a:spcBef>
              <a:spcAft>
                <a:spcPts val="0"/>
              </a:spcAft>
              <a:buSzPts val="1800"/>
              <a:buChar char="●"/>
            </a:pPr>
            <a:r>
              <a:rPr lang="en"/>
              <a:t>Classification models are often used to perform sentiment analysis, learning to identify consumer data of either positive or negative feelings.</a:t>
            </a:r>
            <a:endParaRPr/>
          </a:p>
          <a:p>
            <a:pPr indent="0" lvl="0" marL="0" rtl="0" algn="l">
              <a:spcBef>
                <a:spcPts val="100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For example, the top panel of Figure below shows BoW vector representations for two brief reviews of a controversial comedy movie, one with a positive opinion and the other with a negative one. </a:t>
            </a:r>
            <a:endParaRPr/>
          </a:p>
          <a:p>
            <a:pPr indent="-342900" lvl="0" marL="457200" rtl="0" algn="l">
              <a:spcBef>
                <a:spcPts val="1000"/>
              </a:spcBef>
              <a:spcAft>
                <a:spcPts val="0"/>
              </a:spcAft>
              <a:buSzPts val="1800"/>
              <a:buChar char="●"/>
            </a:pPr>
            <a:r>
              <a:rPr lang="en"/>
              <a:t>The BoW vectors are rotated sideways in this Figure so that the horizontal axis contains the common words between the two sentences (after stop word removal and stemming). </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polar opposite sentiment of these two reviews is perfectly represented in their BoW representations, which as one can see are orthogonal (i.e., they have zero correlation).</a:t>
            </a:r>
            <a:endParaRPr/>
          </a:p>
          <a:p>
            <a:pPr indent="-342900" lvl="0" marL="457200" rtl="0" algn="l">
              <a:spcBef>
                <a:spcPts val="1000"/>
              </a:spcBef>
              <a:spcAft>
                <a:spcPts val="0"/>
              </a:spcAft>
              <a:buSzPts val="1800"/>
              <a:buChar char="●"/>
            </a:pPr>
            <a:r>
              <a:rPr lang="en"/>
              <a:t>In general, two documents with opposite sentiments are not - and need not always be - perpendicular for sentiment analysis to work effectively, even though we ideally expect them to have small correlations, as shown in the bottom panel of Figure below.</a:t>
            </a:r>
            <a:endParaRPr/>
          </a:p>
          <a:p>
            <a:pPr indent="0" lvl="0" marL="0" rtl="0" algn="l">
              <a:spcBef>
                <a:spcPts val="10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Although each of these data types differs substantially in nature, we will see how the notion of a histogram-based feature makes sense in each context. </a:t>
            </a:r>
            <a:endParaRPr/>
          </a:p>
          <a:p>
            <a:pPr indent="-342900" lvl="0" marL="457200" rtl="0" algn="l">
              <a:spcBef>
                <a:spcPts val="1000"/>
              </a:spcBef>
              <a:spcAft>
                <a:spcPts val="0"/>
              </a:spcAft>
              <a:buSzPts val="1800"/>
              <a:buChar char="●"/>
            </a:pPr>
            <a:r>
              <a:rPr lang="en"/>
              <a:t>While histogram features are not guaranteed to produce perfect separation, their simplicity and all around solid performance makes them quite popular in practice.</a:t>
            </a:r>
            <a:endParaRPr/>
          </a:p>
          <a:p>
            <a:pPr indent="0" lvl="0" marL="457200" rtl="0" algn="l">
              <a:spcBef>
                <a:spcPts val="1000"/>
              </a:spcBef>
              <a:spcAft>
                <a:spcPts val="10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2"/>
          <p:cNvSpPr txBox="1"/>
          <p:nvPr>
            <p:ph idx="1" type="body"/>
          </p:nvPr>
        </p:nvSpPr>
        <p:spPr>
          <a:xfrm>
            <a:off x="311700" y="3542225"/>
            <a:ext cx="8520600" cy="1014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BoW representation of two movie review excerpts, with words (after the removal of stop words and stemming) shared between the two reviews listed along the horizontal axis. The vastly different opinion of each review is reflected very well by the BoW histograms, which have zero correlation</a:t>
            </a:r>
            <a:endParaRPr/>
          </a:p>
        </p:txBody>
      </p:sp>
      <p:pic>
        <p:nvPicPr>
          <p:cNvPr id="209" name="Google Shape;209;p42"/>
          <p:cNvPicPr preferRelativeResize="0"/>
          <p:nvPr/>
        </p:nvPicPr>
        <p:blipFill>
          <a:blip r:embed="rId3">
            <a:alphaModFix/>
          </a:blip>
          <a:stretch>
            <a:fillRect/>
          </a:stretch>
        </p:blipFill>
        <p:spPr>
          <a:xfrm>
            <a:off x="152400" y="310100"/>
            <a:ext cx="8991598" cy="2942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3"/>
          <p:cNvSpPr txBox="1"/>
          <p:nvPr>
            <p:ph idx="1" type="body"/>
          </p:nvPr>
        </p:nvSpPr>
        <p:spPr>
          <a:xfrm>
            <a:off x="311700" y="3493700"/>
            <a:ext cx="8520600" cy="1075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In general, the BoW histogram of a typical document with positive sentiment is ideally expected to have small correlation with that of a typical document with negative sentiment. </a:t>
            </a:r>
            <a:endParaRPr/>
          </a:p>
        </p:txBody>
      </p:sp>
      <p:pic>
        <p:nvPicPr>
          <p:cNvPr id="215" name="Google Shape;215;p43"/>
          <p:cNvPicPr preferRelativeResize="0"/>
          <p:nvPr/>
        </p:nvPicPr>
        <p:blipFill>
          <a:blip r:embed="rId3">
            <a:alphaModFix/>
          </a:blip>
          <a:stretch>
            <a:fillRect/>
          </a:stretch>
        </p:blipFill>
        <p:spPr>
          <a:xfrm>
            <a:off x="439388" y="128150"/>
            <a:ext cx="8265234" cy="3188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500"/>
              <a:t>Example:  Spam detection</a:t>
            </a:r>
            <a:endParaRPr sz="25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Spam detection is a standard text-based two class classification problem.  </a:t>
            </a:r>
            <a:endParaRPr/>
          </a:p>
          <a:p>
            <a:pPr indent="-342900" lvl="0" marL="457200" rtl="0" algn="l">
              <a:spcBef>
                <a:spcPts val="1000"/>
              </a:spcBef>
              <a:spcAft>
                <a:spcPts val="0"/>
              </a:spcAft>
              <a:buSzPts val="1800"/>
              <a:buChar char="●"/>
            </a:pPr>
            <a:r>
              <a:rPr lang="en"/>
              <a:t>Implemented in most email systems, spam detection automatically identifies unwanted messages (e.g., advertisements), referred to as spam, from the emails users want to see. </a:t>
            </a:r>
            <a:endParaRPr/>
          </a:p>
          <a:p>
            <a:pPr indent="-342900" lvl="0" marL="457200" rtl="0" algn="l">
              <a:spcBef>
                <a:spcPts val="1000"/>
              </a:spcBef>
              <a:spcAft>
                <a:spcPts val="0"/>
              </a:spcAft>
              <a:buSzPts val="1800"/>
              <a:buChar char="●"/>
            </a:pPr>
            <a:r>
              <a:rPr lang="en"/>
              <a:t>Once trained, a spam detector can remove unwanted messages without user input, greatly improving a user's email experience. </a:t>
            </a:r>
            <a:endParaRPr/>
          </a:p>
          <a:p>
            <a:pPr indent="0" lvl="0" marL="0" rtl="0" algn="l">
              <a:spcBef>
                <a:spcPts val="1000"/>
              </a:spcBef>
              <a:spcAft>
                <a:spcPts val="12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many spam detectors the BoW feature vectors are formed with respect to a specific list of spam words (or phrases) including 'free', 'guarantee', 'bargain', 'act now', 'all natural' , etc., that are frequently seen in spam emails.</a:t>
            </a:r>
            <a:endParaRPr/>
          </a:p>
          <a:p>
            <a:pPr indent="-342900" lvl="0" marL="457200" rtl="0" algn="l">
              <a:spcBef>
                <a:spcPts val="1000"/>
              </a:spcBef>
              <a:spcAft>
                <a:spcPts val="0"/>
              </a:spcAft>
              <a:buSzPts val="1800"/>
              <a:buChar char="●"/>
            </a:pPr>
            <a:r>
              <a:rPr lang="en"/>
              <a:t>Additionally features like the frequency of certain characters like '!' and '{*}' are appended to the BoW feature, as are other spam-targeted features like the total number of capital letters in the email and the length of longest uninterrupted sequence of capital letters, as these features can further distinguish the two classes. </a:t>
            </a:r>
            <a:endParaRPr/>
          </a:p>
          <a:p>
            <a:pPr indent="0" lvl="0" marL="0" rtl="0" algn="l">
              <a:spcBef>
                <a:spcPts val="1000"/>
              </a:spcBef>
              <a:spcAft>
                <a:spcPts val="12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500"/>
              <a:t>Example: Document clustering</a:t>
            </a:r>
            <a:endParaRPr sz="25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web, email, and social media regularly produce massive amounts of uncategorized documents. </a:t>
            </a:r>
            <a:endParaRPr/>
          </a:p>
          <a:p>
            <a:pPr indent="-342900" lvl="0" marL="457200" rtl="0" algn="l">
              <a:spcBef>
                <a:spcPts val="1000"/>
              </a:spcBef>
              <a:spcAft>
                <a:spcPts val="0"/>
              </a:spcAft>
              <a:buSzPts val="1800"/>
              <a:buChar char="●"/>
            </a:pPr>
            <a:r>
              <a:rPr lang="en"/>
              <a:t>Clustering such documents groups together those of similar type or topic, as illustrated pictorially in Figure below, organizing the materials for better presentation to a human user. </a:t>
            </a:r>
            <a:endParaRPr/>
          </a:p>
          <a:p>
            <a:pPr indent="-342900" lvl="0" marL="457200" rtl="0" algn="l">
              <a:spcBef>
                <a:spcPts val="1000"/>
              </a:spcBef>
              <a:spcAft>
                <a:spcPts val="0"/>
              </a:spcAft>
              <a:buSzPts val="1800"/>
              <a:buChar char="●"/>
            </a:pPr>
            <a:r>
              <a:rPr lang="en"/>
              <a:t>This is helpful in understanding, for example, web search results returned from a query. By clustering search results they can place into topics for easier sorting and perusing. In addition, cluster based information retrieval can also provide computationally faster search results.</a:t>
            </a:r>
            <a:endParaRPr/>
          </a:p>
          <a:p>
            <a:pPr indent="0" lvl="0" marL="0" rtl="0" algn="l">
              <a:spcBef>
                <a:spcPts val="1000"/>
              </a:spcBef>
              <a:spcAft>
                <a:spcPts val="12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Figure below we provide a graphic that illustrates the prototypical document clustering result. </a:t>
            </a:r>
            <a:endParaRPr/>
          </a:p>
          <a:p>
            <a:pPr indent="-342900" lvl="0" marL="457200" rtl="0" algn="l">
              <a:spcBef>
                <a:spcPts val="1000"/>
              </a:spcBef>
              <a:spcAft>
                <a:spcPts val="0"/>
              </a:spcAft>
              <a:buSzPts val="1800"/>
              <a:buChar char="●"/>
            </a:pPr>
            <a:r>
              <a:rPr lang="en"/>
              <a:t>In this toy example clustering the documents reveals that the collection consisted of documents about "sports" or "politics".</a:t>
            </a:r>
            <a:endParaRPr/>
          </a:p>
          <a:p>
            <a:pPr indent="0" lvl="0" marL="0" rtl="0" algn="l">
              <a:spcBef>
                <a:spcPts val="1000"/>
              </a:spcBef>
              <a:spcAft>
                <a:spcPts val="12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50"/>
          <p:cNvPicPr preferRelativeResize="0"/>
          <p:nvPr/>
        </p:nvPicPr>
        <p:blipFill>
          <a:blip r:embed="rId3">
            <a:alphaModFix/>
          </a:blip>
          <a:stretch>
            <a:fillRect/>
          </a:stretch>
        </p:blipFill>
        <p:spPr>
          <a:xfrm>
            <a:off x="698300" y="152400"/>
            <a:ext cx="7242591" cy="4838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this instance we dissect a collection of documents into two clusters by learning a representative document for each cluster. </a:t>
            </a:r>
            <a:endParaRPr/>
          </a:p>
          <a:p>
            <a:pPr indent="-342900" lvl="0" marL="457200" rtl="0" algn="l">
              <a:spcBef>
                <a:spcPts val="1000"/>
              </a:spcBef>
              <a:spcAft>
                <a:spcPts val="0"/>
              </a:spcAft>
              <a:buSzPts val="1800"/>
              <a:buChar char="●"/>
            </a:pPr>
            <a:r>
              <a:rPr lang="en"/>
              <a:t>The representative documents contain common words from the their respective cluster, condensing the main topic or theme of the surrounding documents.</a:t>
            </a:r>
            <a:endParaRPr/>
          </a:p>
          <a:p>
            <a:pPr indent="0" lvl="0" marL="0" rtl="0" algn="l">
              <a:spcBef>
                <a:spcPts val="10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Lastly, note that the discussion in this Section is only aimed at giving the reader a high level, intuitive understanding of how common knowledge-driven feature design methods work. </a:t>
            </a:r>
            <a:endParaRPr/>
          </a:p>
          <a:p>
            <a:pPr indent="-342900" lvl="0" marL="457200" rtl="0" algn="l">
              <a:spcBef>
                <a:spcPts val="1000"/>
              </a:spcBef>
              <a:spcAft>
                <a:spcPts val="0"/>
              </a:spcAft>
              <a:buSzPts val="1800"/>
              <a:buChar char="●"/>
            </a:pPr>
            <a:r>
              <a:rPr lang="en"/>
              <a:t>The interested reader is encouraged to consult specialized texts (referenced throughout this Section) on each subject for further study. </a:t>
            </a:r>
            <a:endParaRPr/>
          </a:p>
          <a:p>
            <a:pPr indent="0" lvl="0" marL="457200" rtl="0" algn="l">
              <a:spcBef>
                <a:spcPts val="1000"/>
              </a:spcBef>
              <a:spcAft>
                <a:spcPts val="10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5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500"/>
              <a:t>Histogram features for image data </a:t>
            </a:r>
            <a:endParaRPr sz="25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 perform supervised/unsupervised learning tasks on image data, like object detection (see the Example below) or image compression (dimension reduction), the raw input data are pixel values of an image itself. </a:t>
            </a:r>
            <a:endParaRPr/>
          </a:p>
          <a:p>
            <a:pPr indent="-342900" lvl="0" marL="457200" rtl="0" algn="l">
              <a:spcBef>
                <a:spcPts val="1000"/>
              </a:spcBef>
              <a:spcAft>
                <a:spcPts val="0"/>
              </a:spcAft>
              <a:buSzPts val="1800"/>
              <a:buChar char="●"/>
            </a:pPr>
            <a:r>
              <a:rPr lang="en"/>
              <a:t>The pixel values of an 8-bit grayscale image are each just a single integer in the range of 0 (black) to 255 (white), as illustrated in Figure below.  </a:t>
            </a:r>
            <a:endParaRPr/>
          </a:p>
          <a:p>
            <a:pPr indent="-342900" lvl="0" marL="457200" rtl="0" algn="l">
              <a:spcBef>
                <a:spcPts val="1000"/>
              </a:spcBef>
              <a:spcAft>
                <a:spcPts val="0"/>
              </a:spcAft>
              <a:buSzPts val="1800"/>
              <a:buChar char="●"/>
            </a:pPr>
            <a:r>
              <a:rPr lang="en"/>
              <a:t>In other words, a grayscale image is just a matrix of integers ranging from 0 to 255. A color image is then just a set of three such grayscale matrices: one for each of the red, blue, and green channels.</a:t>
            </a:r>
            <a:endParaRPr/>
          </a:p>
          <a:p>
            <a:pPr indent="0" lvl="0" marL="0" rtl="0" algn="l">
              <a:spcBef>
                <a:spcPts val="1000"/>
              </a:spcBef>
              <a:spcAft>
                <a:spcPts val="12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4"/>
          <p:cNvSpPr txBox="1"/>
          <p:nvPr>
            <p:ph idx="1" type="body"/>
          </p:nvPr>
        </p:nvSpPr>
        <p:spPr>
          <a:xfrm>
            <a:off x="311700" y="3505825"/>
            <a:ext cx="8520600" cy="1063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An 8-bit grayscale image consists of pixels, each taking a value between 0 (black) and 255 (white). To visualize individual pixels, a small 8X8 block from the original image is blown up on the right.</a:t>
            </a:r>
            <a:endParaRPr/>
          </a:p>
        </p:txBody>
      </p:sp>
      <p:pic>
        <p:nvPicPr>
          <p:cNvPr id="271" name="Google Shape;271;p54"/>
          <p:cNvPicPr preferRelativeResize="0"/>
          <p:nvPr/>
        </p:nvPicPr>
        <p:blipFill>
          <a:blip r:embed="rId3">
            <a:alphaModFix/>
          </a:blip>
          <a:stretch>
            <a:fillRect/>
          </a:stretch>
        </p:blipFill>
        <p:spPr>
          <a:xfrm>
            <a:off x="1137000" y="176675"/>
            <a:ext cx="6870012" cy="32010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Although it is possible to use raw pixel values directly as features, this naive approach typically produces low quality results in virtually all machine learning tasks involving natural images.</a:t>
            </a:r>
            <a:endParaRPr/>
          </a:p>
          <a:p>
            <a:pPr indent="-342900" lvl="0" marL="457200" rtl="0" algn="l">
              <a:spcBef>
                <a:spcPts val="1000"/>
              </a:spcBef>
              <a:spcAft>
                <a:spcPts val="0"/>
              </a:spcAft>
              <a:buSzPts val="1800"/>
              <a:buChar char="●"/>
            </a:pPr>
            <a:r>
              <a:rPr lang="en"/>
              <a:t>Alternatively, we typically make use of an image's edge content in place of its raw pixel values, as illustrated in Figure below. </a:t>
            </a:r>
            <a:endParaRPr/>
          </a:p>
          <a:p>
            <a:pPr indent="0" lvl="0" marL="0" rtl="0" algn="l">
              <a:spcBef>
                <a:spcPts val="1000"/>
              </a:spcBef>
              <a:spcAft>
                <a:spcPts val="12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6"/>
          <p:cNvSpPr txBox="1"/>
          <p:nvPr>
            <p:ph idx="1" type="body"/>
          </p:nvPr>
        </p:nvSpPr>
        <p:spPr>
          <a:xfrm>
            <a:off x="311700" y="3433050"/>
            <a:ext cx="8520600" cy="1135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(left panel) A natural image. (right panel) The edge-detected version of this image still describes the scene very well using only a fraction of the information contained in the original image.</a:t>
            </a:r>
            <a:endParaRPr/>
          </a:p>
        </p:txBody>
      </p:sp>
      <p:pic>
        <p:nvPicPr>
          <p:cNvPr id="282" name="Google Shape;282;p56"/>
          <p:cNvPicPr preferRelativeResize="0"/>
          <p:nvPr/>
        </p:nvPicPr>
        <p:blipFill>
          <a:blip r:embed="rId3">
            <a:alphaModFix/>
          </a:blip>
          <a:stretch>
            <a:fillRect/>
          </a:stretch>
        </p:blipFill>
        <p:spPr>
          <a:xfrm>
            <a:off x="152400" y="249450"/>
            <a:ext cx="8570649" cy="312824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Notice how the edge-detected image in the right panel of Figure above is an efficient representation of the original image in the left panel in the sense that we can still tell what the image contains while throwing away a lot of information from the majority of the pixels that do not belong to any edges.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This is true in general: the distinguishing information in a natural image is largely contained in the relatively small number of edges in an image. Interestingly, this fact is also confirmed by visual studies performed largely on frogs, cats, and primates, where a subject is shown visual stimuli while electrical impulses are recorded in a small area in the subject's brain where visual information is processed.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These studies have determined that individual neurons involved in early stages of visual processing roughly operate by identifying edges. Each neuron therefore acts as a small "edge detector," locating edges in an image of a specific orientation and thickness, as shown in Figure below. It is thought that by combining and processing these edge detected images, humans and other mammals "see."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60"/>
          <p:cNvPicPr preferRelativeResize="0"/>
          <p:nvPr/>
        </p:nvPicPr>
        <p:blipFill>
          <a:blip r:embed="rId3">
            <a:alphaModFix/>
          </a:blip>
          <a:stretch>
            <a:fillRect/>
          </a:stretch>
        </p:blipFill>
        <p:spPr>
          <a:xfrm>
            <a:off x="820900" y="152400"/>
            <a:ext cx="7502204" cy="4838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Using an image's edge content we can make a histogram consisting of the amount of each edge orientation found in the image. </a:t>
            </a:r>
            <a:endParaRPr/>
          </a:p>
          <a:p>
            <a:pPr indent="-342900" lvl="0" marL="457200" rtl="0" algn="l">
              <a:spcBef>
                <a:spcPts val="1000"/>
              </a:spcBef>
              <a:spcAft>
                <a:spcPts val="0"/>
              </a:spcAft>
              <a:buSzPts val="1800"/>
              <a:buChar char="●"/>
            </a:pPr>
            <a:r>
              <a:rPr lang="en"/>
              <a:t>This is completely analogous to the BoW feature representation described for text data previously, with the counting of edge orientations being the analog of counting 'words' in the case of text data.</a:t>
            </a:r>
            <a:endParaRPr/>
          </a:p>
          <a:p>
            <a:pPr indent="0" lvl="0" marL="0" rtl="0" algn="l">
              <a:spcBef>
                <a:spcPts val="10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500"/>
              <a:t>Histogram features for categorical data</a:t>
            </a:r>
            <a:endParaRPr sz="25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Generalizations of this simple edge histogram concept are widely used as feature transformations for visual object detection.  </a:t>
            </a:r>
            <a:endParaRPr/>
          </a:p>
          <a:p>
            <a:pPr indent="-342900" lvl="0" marL="457200" rtl="0" algn="l">
              <a:spcBef>
                <a:spcPts val="1000"/>
              </a:spcBef>
              <a:spcAft>
                <a:spcPts val="0"/>
              </a:spcAft>
              <a:buSzPts val="1800"/>
              <a:buChar char="●"/>
            </a:pPr>
            <a:r>
              <a:rPr lang="en"/>
              <a:t>As detailed in Chapter 7 the task of object detection is a popular classification problem where objects of interest (e.g., faces) are located in an example image. </a:t>
            </a:r>
            <a:endParaRPr/>
          </a:p>
          <a:p>
            <a:pPr indent="-342900" lvl="0" marL="457200" rtl="0" algn="l">
              <a:spcBef>
                <a:spcPts val="1000"/>
              </a:spcBef>
              <a:spcAft>
                <a:spcPts val="0"/>
              </a:spcAft>
              <a:buSzPts val="1800"/>
              <a:buChar char="●"/>
            </a:pPr>
            <a:r>
              <a:rPr lang="en"/>
              <a:t>For relatively large images, preserving local information at smaller scales becomes important. Thus a natural way to extend the edge histogram feature is to compute it not over the entire image, but by breaking the image into relatively small patches and computing an edge histogram of each patch, then concatenating the results.  </a:t>
            </a:r>
            <a:endParaRPr/>
          </a:p>
          <a:p>
            <a:pPr indent="0" lvl="0" marL="0" rtl="0" algn="l">
              <a:spcBef>
                <a:spcPts val="1000"/>
              </a:spcBef>
              <a:spcAft>
                <a:spcPts val="12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the figure below we show a diagram of a common variations of this technique often used in practice where we normalize neighboring histograms jointly in larger blocks. Interestingly this sort of feature transformation can in fact be written out algebraically as a set of quadratic transformations of the input image.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64"/>
          <p:cNvSpPr txBox="1"/>
          <p:nvPr>
            <p:ph idx="1" type="body"/>
          </p:nvPr>
        </p:nvSpPr>
        <p:spPr>
          <a:xfrm>
            <a:off x="311700" y="3578625"/>
            <a:ext cx="8520600" cy="9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pictorial representation of the sort of generalized edge histogram feature transformation commonly used for object detection.</a:t>
            </a:r>
            <a:endParaRPr/>
          </a:p>
          <a:p>
            <a:pPr indent="0" lvl="0" marL="0" rtl="0" algn="l">
              <a:spcBef>
                <a:spcPts val="1200"/>
              </a:spcBef>
              <a:spcAft>
                <a:spcPts val="1200"/>
              </a:spcAft>
              <a:buNone/>
            </a:pPr>
            <a:r>
              <a:t/>
            </a:r>
            <a:endParaRPr/>
          </a:p>
        </p:txBody>
      </p:sp>
      <p:pic>
        <p:nvPicPr>
          <p:cNvPr id="323" name="Google Shape;323;p64"/>
          <p:cNvPicPr preferRelativeResize="0"/>
          <p:nvPr/>
        </p:nvPicPr>
        <p:blipFill>
          <a:blip r:embed="rId3">
            <a:alphaModFix/>
          </a:blip>
          <a:stretch>
            <a:fillRect/>
          </a:stretch>
        </p:blipFill>
        <p:spPr>
          <a:xfrm>
            <a:off x="1015813" y="225200"/>
            <a:ext cx="7112367" cy="32738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6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500"/>
              <a:t>Histogram features for audio data </a:t>
            </a:r>
            <a:endParaRPr sz="25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Like images raw audio signals are not discriminative enough to be used for audio-based classification tasks (e.g., speech recognition) and once again properly designed histogram-based features are used. </a:t>
            </a:r>
            <a:endParaRPr/>
          </a:p>
          <a:p>
            <a:pPr indent="-342900" lvl="0" marL="457200" rtl="0" algn="l">
              <a:spcBef>
                <a:spcPts val="1000"/>
              </a:spcBef>
              <a:spcAft>
                <a:spcPts val="0"/>
              </a:spcAft>
              <a:buSzPts val="1800"/>
              <a:buChar char="●"/>
            </a:pPr>
            <a:r>
              <a:rPr lang="en"/>
              <a:t>In the case of an audio signal it is the histogram of its frequencies, otherwise known as its spectrum, that provides a robust summary of its contents. </a:t>
            </a:r>
            <a:endParaRPr/>
          </a:p>
          <a:p>
            <a:pPr indent="-342900" lvl="0" marL="457200" rtl="0" algn="l">
              <a:spcBef>
                <a:spcPts val="1000"/>
              </a:spcBef>
              <a:spcAft>
                <a:spcPts val="0"/>
              </a:spcAft>
              <a:buSzPts val="1800"/>
              <a:buChar char="●"/>
            </a:pPr>
            <a:r>
              <a:rPr lang="en"/>
              <a:t>As illustrated pictorially in the figure below, the spectrum of an audio signal counts up (in histogram fashion) the strength of each level of its frequency or oscillation. </a:t>
            </a:r>
            <a:endParaRPr/>
          </a:p>
          <a:p>
            <a:pPr indent="0" lvl="0" marL="0" rtl="0" algn="l">
              <a:spcBef>
                <a:spcPts val="1000"/>
              </a:spcBef>
              <a:spcAft>
                <a:spcPts val="120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This is done by decomposing the speech signal over a basis of sine waves of ever increasing frequency, with the weights on each sinusoid representing the amount of that frequency in the original signal. </a:t>
            </a:r>
            <a:endParaRPr/>
          </a:p>
          <a:p>
            <a:pPr indent="-342900" lvl="0" marL="457200" rtl="0" algn="l">
              <a:spcBef>
                <a:spcPts val="1000"/>
              </a:spcBef>
              <a:spcAft>
                <a:spcPts val="0"/>
              </a:spcAft>
              <a:buSzPts val="1800"/>
              <a:buChar char="●"/>
            </a:pPr>
            <a:r>
              <a:rPr lang="en"/>
              <a:t>Each oscillation level is analogous to an edge direction in the case of an image, or an individual word in the case of a BoW text feature.</a:t>
            </a:r>
            <a:endParaRPr/>
          </a:p>
          <a:p>
            <a:pPr indent="0" lvl="0" marL="0" rtl="0" algn="l">
              <a:spcBef>
                <a:spcPts val="1000"/>
              </a:spcBef>
              <a:spcAft>
                <a:spcPts val="120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8"/>
          <p:cNvSpPr txBox="1"/>
          <p:nvPr>
            <p:ph idx="1" type="body"/>
          </p:nvPr>
        </p:nvSpPr>
        <p:spPr>
          <a:xfrm>
            <a:off x="311700" y="3323850"/>
            <a:ext cx="8520600" cy="1160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A pictorial representation of an audio signal and its representation as a frequency histogram or spectrum. (left panel) A figurative audio signal can be decomposed as a linear combination of simple sinusoids with varying frequencies (or oscillations). (right panel) The frequency histogram then contains the strength of each sinusoid in the representation of the audio signal.</a:t>
            </a:r>
            <a:endParaRPr/>
          </a:p>
        </p:txBody>
      </p:sp>
      <p:pic>
        <p:nvPicPr>
          <p:cNvPr id="344" name="Google Shape;344;p68"/>
          <p:cNvPicPr preferRelativeResize="0"/>
          <p:nvPr/>
        </p:nvPicPr>
        <p:blipFill>
          <a:blip r:embed="rId3">
            <a:alphaModFix/>
          </a:blip>
          <a:stretch>
            <a:fillRect/>
          </a:stretch>
        </p:blipFill>
        <p:spPr>
          <a:xfrm>
            <a:off x="152400" y="152400"/>
            <a:ext cx="8839199" cy="295790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Previously we discussed how edge histograms computed on overlapping blocks of an image provide a useful feature transformation for object detection since they preserve characteristic local information. </a:t>
            </a:r>
            <a:endParaRPr/>
          </a:p>
          <a:p>
            <a:pPr indent="-342900" lvl="0" marL="457200" rtl="0" algn="l">
              <a:spcBef>
                <a:spcPts val="1000"/>
              </a:spcBef>
              <a:spcAft>
                <a:spcPts val="0"/>
              </a:spcAft>
              <a:buSzPts val="1800"/>
              <a:buChar char="●"/>
            </a:pPr>
            <a:r>
              <a:rPr lang="en"/>
              <a:t>Likewise computing frequency histograms over overlapping windows of an audio signal (forming a 'spectrogram' as illustrated pictorially in the figure below produces a feature vector that preserves important local information as well, and is a common feature transformation used for speech recognition. </a:t>
            </a:r>
            <a:endParaRPr/>
          </a:p>
          <a:p>
            <a:pPr indent="0" lvl="0" marL="457200" rtl="0" algn="l">
              <a:spcBef>
                <a:spcPts val="1000"/>
              </a:spcBef>
              <a:spcAft>
                <a:spcPts val="10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Further processing of the windowed histograms, in order to e.g., emphasize the frequencies of sound best recognized by the human ear, are also commonly performed in practical implementations of this sort of feature transformation. </a:t>
            </a:r>
            <a:endParaRPr/>
          </a:p>
          <a:p>
            <a:pPr indent="0" lvl="0" marL="0" rtl="0" algn="l">
              <a:spcBef>
                <a:spcPts val="1200"/>
              </a:spcBef>
              <a:spcAft>
                <a:spcPts val="12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71"/>
          <p:cNvSpPr txBox="1"/>
          <p:nvPr>
            <p:ph idx="1" type="body"/>
          </p:nvPr>
        </p:nvSpPr>
        <p:spPr>
          <a:xfrm>
            <a:off x="311700" y="3129775"/>
            <a:ext cx="8520600" cy="1111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A pictorial representation of histogram-based features for audio data. The original speech signal (shown on the left) is broken up into small (overlapping) windows whose frequency histograms are computed and stacked vertically to produce a 'spectrogram' (shown on the right). Classification tasks like speech recognition are then performed using this feature representation, or a further refinement of it.</a:t>
            </a:r>
            <a:endParaRPr/>
          </a:p>
        </p:txBody>
      </p:sp>
      <p:pic>
        <p:nvPicPr>
          <p:cNvPr id="360" name="Google Shape;360;p71"/>
          <p:cNvPicPr preferRelativeResize="0"/>
          <p:nvPr/>
        </p:nvPicPr>
        <p:blipFill>
          <a:blip r:embed="rId3">
            <a:alphaModFix/>
          </a:blip>
          <a:stretch>
            <a:fillRect/>
          </a:stretch>
        </p:blipFill>
        <p:spPr>
          <a:xfrm>
            <a:off x="684313" y="164525"/>
            <a:ext cx="7775377" cy="2831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Every machine learning paradigm requires that the data we deal with consists strictly of numerical values, however raw data does not always come pre-packaged in this manner.</a:t>
            </a:r>
            <a:endParaRPr/>
          </a:p>
          <a:p>
            <a:pPr indent="-342900" lvl="0" marL="457200" rtl="0" algn="l">
              <a:spcBef>
                <a:spcPts val="1000"/>
              </a:spcBef>
              <a:spcAft>
                <a:spcPts val="0"/>
              </a:spcAft>
              <a:buSzPts val="1800"/>
              <a:buChar char="●"/>
            </a:pPr>
            <a:r>
              <a:rPr lang="en"/>
              <a:t>Consider, for instance, a hypothetical medical dataset consisting of several patients' vital measurements such as blood pressure, blood glucose level, and blood type, as input. </a:t>
            </a:r>
            <a:endParaRPr/>
          </a:p>
          <a:p>
            <a:pPr indent="0" lvl="0" marL="0" rtl="0" algn="l">
              <a:spcBef>
                <a:spcPts val="10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first two features (i.e., blood pressure and blood glucose level) are naturally numerical, and hence ready for supervised or unsupervised learning. </a:t>
            </a:r>
            <a:endParaRPr/>
          </a:p>
          <a:p>
            <a:pPr indent="-342900" lvl="0" marL="457200" rtl="0" algn="l">
              <a:spcBef>
                <a:spcPts val="1000"/>
              </a:spcBef>
              <a:spcAft>
                <a:spcPts val="0"/>
              </a:spcAft>
              <a:buSzPts val="1800"/>
              <a:buChar char="●"/>
            </a:pPr>
            <a:r>
              <a:rPr lang="en"/>
              <a:t>Blood type on the other hand is a categorical feature, taking on as value one of four categories: O, A, B, and AB. How can one translate these categories into numerical values decipherable by a machine learning algorithm?</a:t>
            </a:r>
            <a:endParaRPr/>
          </a:p>
          <a:p>
            <a:pPr indent="0" lvl="0" marL="0" rtl="0" algn="l">
              <a:spcBef>
                <a:spcPts val="10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first, intuitive approach would be to represent each category with a distinct real number, e.g., by assigning 0 to the blood type O, 1 to A, 2 to B, and 3 to AB, as shown in the left panel of the figure below. </a:t>
            </a:r>
            <a:endParaRPr/>
          </a:p>
          <a:p>
            <a:pPr indent="-342900" lvl="0" marL="457200" rtl="0" algn="l">
              <a:spcBef>
                <a:spcPts val="1000"/>
              </a:spcBef>
              <a:spcAft>
                <a:spcPts val="0"/>
              </a:spcAft>
              <a:buSzPts val="1800"/>
              <a:buChar char="●"/>
            </a:pPr>
            <a:r>
              <a:rPr lang="en"/>
              <a:t>Here, the way we assign numbers to each category is important. In this particular instance, by assigning 1 to A, 2 to B, and 3 to AB, we have tacitly made the assumption that, everything else the same, an individual with blood type AB is more 'similar' to one with blood type B than one with blood type A. </a:t>
            </a:r>
            <a:endParaRPr/>
          </a:p>
          <a:p>
            <a:pPr indent="0" lvl="0" marL="0" rtl="0" algn="l">
              <a:spcBef>
                <a:spcPts val="10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21"/>
          <p:cNvPicPr preferRelativeResize="0"/>
          <p:nvPr/>
        </p:nvPicPr>
        <p:blipFill>
          <a:blip r:embed="rId3">
            <a:alphaModFix/>
          </a:blip>
          <a:stretch>
            <a:fillRect/>
          </a:stretch>
        </p:blipFill>
        <p:spPr>
          <a:xfrm>
            <a:off x="152400" y="1473088"/>
            <a:ext cx="8839199" cy="219731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